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382" r:id="rId3"/>
    <p:sldId id="381" r:id="rId4"/>
    <p:sldId id="369" r:id="rId5"/>
    <p:sldId id="383" r:id="rId6"/>
    <p:sldId id="384" r:id="rId7"/>
    <p:sldId id="385" r:id="rId8"/>
    <p:sldId id="366" r:id="rId9"/>
    <p:sldId id="386" r:id="rId10"/>
    <p:sldId id="387" r:id="rId11"/>
    <p:sldId id="322" r:id="rId12"/>
    <p:sldId id="388" r:id="rId13"/>
    <p:sldId id="389" r:id="rId14"/>
    <p:sldId id="394" r:id="rId15"/>
    <p:sldId id="390" r:id="rId16"/>
    <p:sldId id="393" r:id="rId17"/>
    <p:sldId id="391" r:id="rId18"/>
    <p:sldId id="392" r:id="rId19"/>
    <p:sldId id="398" r:id="rId20"/>
    <p:sldId id="399" r:id="rId21"/>
    <p:sldId id="401" r:id="rId22"/>
    <p:sldId id="400" r:id="rId23"/>
    <p:sldId id="395" r:id="rId24"/>
    <p:sldId id="396" r:id="rId25"/>
    <p:sldId id="397" r:id="rId26"/>
    <p:sldId id="402" r:id="rId27"/>
    <p:sldId id="323" r:id="rId28"/>
    <p:sldId id="403" r:id="rId29"/>
    <p:sldId id="404" r:id="rId30"/>
    <p:sldId id="405" r:id="rId31"/>
    <p:sldId id="409" r:id="rId32"/>
    <p:sldId id="410" r:id="rId33"/>
    <p:sldId id="411" r:id="rId34"/>
    <p:sldId id="406" r:id="rId35"/>
    <p:sldId id="407" r:id="rId36"/>
    <p:sldId id="408" r:id="rId37"/>
    <p:sldId id="412" r:id="rId38"/>
    <p:sldId id="413" r:id="rId39"/>
    <p:sldId id="414" r:id="rId40"/>
    <p:sldId id="415" r:id="rId41"/>
    <p:sldId id="416" r:id="rId42"/>
    <p:sldId id="418" r:id="rId43"/>
    <p:sldId id="419" r:id="rId44"/>
    <p:sldId id="417" r:id="rId45"/>
    <p:sldId id="420" r:id="rId46"/>
    <p:sldId id="425" r:id="rId47"/>
    <p:sldId id="421" r:id="rId48"/>
    <p:sldId id="422" r:id="rId49"/>
    <p:sldId id="423" r:id="rId50"/>
    <p:sldId id="424" r:id="rId51"/>
    <p:sldId id="426" r:id="rId52"/>
    <p:sldId id="427" r:id="rId53"/>
    <p:sldId id="428" r:id="rId54"/>
    <p:sldId id="371" r:id="rId55"/>
  </p:sldIdLst>
  <p:sldSz cx="12192000" cy="6858000"/>
  <p:notesSz cx="9939338" cy="6805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7" cy="341041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9992" y="1"/>
            <a:ext cx="4307047" cy="341041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4BF99175-2DA5-417C-8C52-623F6E5239C2}" type="datetimeFigureOut">
              <a:rPr lang="en-MY" smtClean="0"/>
              <a:t>03/05/2018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64572"/>
            <a:ext cx="4307047" cy="341041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9992" y="6464572"/>
            <a:ext cx="4307047" cy="341041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8C8A19B1-492B-4935-8FD8-68EEC627513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6027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047" cy="341463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9992" y="0"/>
            <a:ext cx="4307047" cy="341463"/>
          </a:xfrm>
          <a:prstGeom prst="rect">
            <a:avLst/>
          </a:prstGeom>
        </p:spPr>
        <p:txBody>
          <a:bodyPr vert="horz" lIns="91111" tIns="45555" rIns="91111" bIns="45555" rtlCol="0"/>
          <a:lstStyle>
            <a:lvl1pPr algn="r">
              <a:defRPr sz="1200"/>
            </a:lvl1pPr>
          </a:lstStyle>
          <a:p>
            <a:fld id="{BC160C57-F4F4-4689-9F28-61C16A7C2FC9}" type="datetimeFigureOut">
              <a:rPr lang="en-GB" smtClean="0"/>
              <a:t>03/05/2018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87812" cy="2298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1" tIns="45555" rIns="91111" bIns="4555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3935" y="3275201"/>
            <a:ext cx="7951470" cy="2679711"/>
          </a:xfrm>
          <a:prstGeom prst="rect">
            <a:avLst/>
          </a:prstGeom>
        </p:spPr>
        <p:txBody>
          <a:bodyPr vert="horz" lIns="91111" tIns="45555" rIns="91111" bIns="4555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64151"/>
            <a:ext cx="4307047" cy="341462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9992" y="6464151"/>
            <a:ext cx="4307047" cy="341462"/>
          </a:xfrm>
          <a:prstGeom prst="rect">
            <a:avLst/>
          </a:prstGeom>
        </p:spPr>
        <p:txBody>
          <a:bodyPr vert="horz" lIns="91111" tIns="45555" rIns="91111" bIns="45555" rtlCol="0" anchor="b"/>
          <a:lstStyle>
            <a:lvl1pPr algn="r">
              <a:defRPr sz="1200"/>
            </a:lvl1pPr>
          </a:lstStyle>
          <a:p>
            <a:fld id="{24BE2D8A-94D6-46AA-A26B-AF7393470DF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3769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2643-228A-40B3-AFA8-50AA58A75027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24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07069-A5F1-434A-82DA-0B9B522FF34D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357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459F-B052-402A-9BF0-FC5204CF40C7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90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E517-2FCE-47BE-B489-EA7DF3B308E4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57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2D4E-64D7-4FA0-A8AA-821DBF60ED35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96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942DE-99A4-4E21-9B4E-358655A0395B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03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6A22A-59E0-40AF-B394-ECFDE8047AED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14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6DBB-B434-4A41-BDE2-9A0754152EB6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076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3D91-6696-4EF9-A90F-EAE27D0342EB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914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B186C-EDBD-47F2-B3C9-444CCF89E6FA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45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F319-B654-4607-90D3-C711543211A9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24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F5447-2763-475A-AEB0-212E33CFEFC0}" type="datetime1">
              <a:rPr lang="en-GB" smtClean="0"/>
              <a:t>03/05/2018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4471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Ensemble Methods and Decision Trees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5449"/>
            <a:ext cx="9144000" cy="1655762"/>
          </a:xfrm>
        </p:spPr>
        <p:txBody>
          <a:bodyPr>
            <a:noAutofit/>
          </a:bodyPr>
          <a:lstStyle/>
          <a:p>
            <a:r>
              <a:rPr lang="en-GB" sz="4800" dirty="0"/>
              <a:t>Premkumar Chandra Shegaran </a:t>
            </a:r>
          </a:p>
          <a:p>
            <a:r>
              <a:rPr lang="it-IT" sz="4800" dirty="0"/>
              <a:t>	</a:t>
            </a:r>
          </a:p>
          <a:p>
            <a:endParaRPr lang="en-GB" sz="4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952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10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6AAA19-2F67-FD48-8DF1-EEE64A03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28" y="829994"/>
            <a:ext cx="10379472" cy="51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Products are bad, sums are good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Which function will help us turn products to sums:</a:t>
            </a:r>
          </a:p>
          <a:p>
            <a:pPr marL="914400" lvl="1" indent="-457200"/>
            <a:r>
              <a:rPr lang="en-US" dirty="0"/>
              <a:t>Sin</a:t>
            </a:r>
          </a:p>
          <a:p>
            <a:pPr marL="914400" lvl="1" indent="-457200"/>
            <a:r>
              <a:rPr lang="en-US" dirty="0"/>
              <a:t>Cos</a:t>
            </a:r>
          </a:p>
          <a:p>
            <a:pPr marL="914400" lvl="1" indent="-457200"/>
            <a:r>
              <a:rPr lang="en-US" dirty="0" err="1"/>
              <a:t>Exp</a:t>
            </a:r>
            <a:endParaRPr lang="en-US" dirty="0"/>
          </a:p>
          <a:p>
            <a:pPr marL="914400" lvl="1" indent="-457200"/>
            <a:r>
              <a:rPr lang="en-US" dirty="0"/>
              <a:t>Log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001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12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C9A64-9104-6E41-8E8B-32881047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5" y="412622"/>
            <a:ext cx="11711467" cy="583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6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13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939D04-1BEF-7C40-A7E6-06FA4E047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5" y="501804"/>
            <a:ext cx="10482575" cy="558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0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65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15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DB9CBA-D1E8-774E-80B5-D7CEF9D2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2" y="501804"/>
            <a:ext cx="10758412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1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16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DB9CBA-D1E8-774E-80B5-D7CEF9D2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2" y="892097"/>
            <a:ext cx="10758412" cy="5372100"/>
          </a:xfrm>
          <a:prstGeom prst="rect">
            <a:avLst/>
          </a:prstGeom>
        </p:spPr>
      </p:pic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E987F157-AA90-4242-AE45-48EF52BE690E}"/>
              </a:ext>
            </a:extLst>
          </p:cNvPr>
          <p:cNvSpPr/>
          <p:nvPr/>
        </p:nvSpPr>
        <p:spPr>
          <a:xfrm>
            <a:off x="3955367" y="974074"/>
            <a:ext cx="4318782" cy="1643673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Calculate the Information Gain for each..</a:t>
            </a:r>
          </a:p>
        </p:txBody>
      </p:sp>
    </p:spTree>
    <p:extLst>
      <p:ext uri="{BB962C8B-B14F-4D97-AF65-F5344CB8AC3E}">
        <p14:creationId xmlns:p14="http://schemas.microsoft.com/office/powerpoint/2010/main" val="346302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17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51541A-F05E-CA4B-A541-AC272F20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9" y="535258"/>
            <a:ext cx="10985231" cy="5649857"/>
          </a:xfrm>
          <a:prstGeom prst="rect">
            <a:avLst/>
          </a:prstGeom>
        </p:spPr>
      </p:pic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0914F55-FAF3-594C-B5E5-D016E073371B}"/>
              </a:ext>
            </a:extLst>
          </p:cNvPr>
          <p:cNvSpPr/>
          <p:nvPr/>
        </p:nvSpPr>
        <p:spPr>
          <a:xfrm>
            <a:off x="8374566" y="1471961"/>
            <a:ext cx="2631632" cy="2509025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Calculate the Information Gain for feature..</a:t>
            </a:r>
          </a:p>
        </p:txBody>
      </p:sp>
    </p:spTree>
    <p:extLst>
      <p:ext uri="{BB962C8B-B14F-4D97-AF65-F5344CB8AC3E}">
        <p14:creationId xmlns:p14="http://schemas.microsoft.com/office/powerpoint/2010/main" val="73979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18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D510A-4004-F843-A70C-D5036977A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5" y="243004"/>
            <a:ext cx="11737624" cy="61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72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Hyperparameters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22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040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795325"/>
          </a:xfrm>
        </p:spPr>
        <p:txBody>
          <a:bodyPr>
            <a:normAutofit/>
          </a:bodyPr>
          <a:lstStyle/>
          <a:p>
            <a:r>
              <a:rPr lang="en-US" dirty="0"/>
              <a:t>Decision Trees in </a:t>
            </a:r>
            <a:r>
              <a:rPr lang="en-US" dirty="0" err="1"/>
              <a:t>Sklearn</a:t>
            </a:r>
            <a:r>
              <a:rPr lang="en-US" dirty="0"/>
              <a:t> using Titanic Survival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Go to Exercise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066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1697" y="1557260"/>
            <a:ext cx="9144000" cy="2387600"/>
          </a:xfrm>
        </p:spPr>
        <p:txBody>
          <a:bodyPr/>
          <a:lstStyle/>
          <a:p>
            <a:r>
              <a:rPr lang="en-US" dirty="0"/>
              <a:t>Pros and Cons of Decision Trees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20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78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23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3DFADD-4F01-1C4B-BDA2-6F2F7A07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0" y="130949"/>
            <a:ext cx="10515600" cy="1325563"/>
          </a:xfrm>
        </p:spPr>
        <p:txBody>
          <a:bodyPr/>
          <a:lstStyle/>
          <a:p>
            <a:r>
              <a:rPr lang="en-US" dirty="0"/>
              <a:t>Problem with Decision Trees</a:t>
            </a:r>
            <a:endParaRPr lang="en-MY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C1B9F5-EA12-F24C-A69F-923FDEDCF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" y="1074404"/>
            <a:ext cx="10586224" cy="54645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F20FF1-BF24-A643-880D-43ED5932C1D6}"/>
              </a:ext>
            </a:extLst>
          </p:cNvPr>
          <p:cNvSpPr/>
          <p:nvPr/>
        </p:nvSpPr>
        <p:spPr>
          <a:xfrm rot="19918712">
            <a:off x="6097382" y="4543552"/>
            <a:ext cx="5026433" cy="1059299"/>
          </a:xfrm>
          <a:prstGeom prst="rect">
            <a:avLst/>
          </a:prstGeom>
          <a:solidFill>
            <a:schemeClr val="bg1">
              <a:alpha val="74000"/>
            </a:schemeClr>
          </a:solidFill>
          <a:ln w="130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>
                <a:solidFill>
                  <a:srgbClr val="FF0000"/>
                </a:solidFill>
              </a:rPr>
              <a:t>OVERFITTING</a:t>
            </a:r>
            <a:endParaRPr lang="en-GB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43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24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EC6950-13EE-9A48-B946-69360EEC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82" y="680224"/>
            <a:ext cx="11236472" cy="55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57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25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2DB619-AF97-EB4C-9CAC-9B034EF7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2" y="271473"/>
            <a:ext cx="11747038" cy="60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0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Boosting - ADABOOST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12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27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D9DC05-69F5-7D4E-8FD9-2F7F02AFAF18}"/>
              </a:ext>
            </a:extLst>
          </p:cNvPr>
          <p:cNvGrpSpPr/>
          <p:nvPr/>
        </p:nvGrpSpPr>
        <p:grpSpPr>
          <a:xfrm>
            <a:off x="345687" y="215390"/>
            <a:ext cx="11427355" cy="6506085"/>
            <a:chOff x="345687" y="215390"/>
            <a:chExt cx="11427355" cy="650608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3C8231-2898-B34D-A8BA-1F8D3F15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687" y="215390"/>
              <a:ext cx="11427355" cy="650608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50ECC4-C83F-2747-B489-ADC404A9B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5611" y="1953632"/>
              <a:ext cx="3060700" cy="3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990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28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8BCDFB-780C-7E4B-8876-BC89E246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58750"/>
            <a:ext cx="89154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29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3AF038-FA80-2D46-A184-D5665468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83" y="223023"/>
            <a:ext cx="10348095" cy="64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5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06158-744E-7B4E-A559-C3292CE9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16" y="1401972"/>
            <a:ext cx="9693629" cy="52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05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30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658E5-0412-2B4B-A35A-DC8456FA6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4" y="298721"/>
            <a:ext cx="6844080" cy="62401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8BA487-D547-2F43-A9FA-260A227D57F7}"/>
              </a:ext>
            </a:extLst>
          </p:cNvPr>
          <p:cNvSpPr txBox="1">
            <a:spLocks/>
          </p:cNvSpPr>
          <p:nvPr/>
        </p:nvSpPr>
        <p:spPr>
          <a:xfrm>
            <a:off x="7361354" y="520197"/>
            <a:ext cx="4830646" cy="4687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Goal: </a:t>
            </a:r>
          </a:p>
          <a:p>
            <a:endParaRPr lang="en-US" dirty="0"/>
          </a:p>
          <a:p>
            <a:r>
              <a:rPr lang="en-US" dirty="0"/>
              <a:t>To fit 3 different learners (weak learners) to minimize errors/maximize accuracy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72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31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8BA487-D547-2F43-A9FA-260A227D57F7}"/>
              </a:ext>
            </a:extLst>
          </p:cNvPr>
          <p:cNvSpPr txBox="1">
            <a:spLocks/>
          </p:cNvSpPr>
          <p:nvPr/>
        </p:nvSpPr>
        <p:spPr>
          <a:xfrm>
            <a:off x="7361354" y="520197"/>
            <a:ext cx="4830646" cy="4687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 learner: </a:t>
            </a:r>
          </a:p>
          <a:p>
            <a:endParaRPr lang="en-US" dirty="0"/>
          </a:p>
          <a:p>
            <a:r>
              <a:rPr lang="en-US" dirty="0"/>
              <a:t>Best fit is to have only 3 errors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05CEC-3320-2745-9FD5-6562C081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7" y="520197"/>
            <a:ext cx="6308624" cy="57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75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32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8BA487-D547-2F43-A9FA-260A227D57F7}"/>
              </a:ext>
            </a:extLst>
          </p:cNvPr>
          <p:cNvSpPr txBox="1">
            <a:spLocks/>
          </p:cNvSpPr>
          <p:nvPr/>
        </p:nvSpPr>
        <p:spPr>
          <a:xfrm>
            <a:off x="7361354" y="520197"/>
            <a:ext cx="4830646" cy="4687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Second learner: </a:t>
            </a:r>
          </a:p>
          <a:p>
            <a:endParaRPr lang="en-US" dirty="0"/>
          </a:p>
          <a:p>
            <a:r>
              <a:rPr lang="en-US" dirty="0"/>
              <a:t>The wrong points are increased in weight to make sure the second learner doesn’t miss this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FB00E4-B87A-3741-91BD-226DF512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403556"/>
            <a:ext cx="5901628" cy="61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1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33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8BA487-D547-2F43-A9FA-260A227D57F7}"/>
              </a:ext>
            </a:extLst>
          </p:cNvPr>
          <p:cNvSpPr txBox="1">
            <a:spLocks/>
          </p:cNvSpPr>
          <p:nvPr/>
        </p:nvSpPr>
        <p:spPr>
          <a:xfrm>
            <a:off x="7361354" y="520197"/>
            <a:ext cx="4830646" cy="4687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Third learner: </a:t>
            </a:r>
          </a:p>
          <a:p>
            <a:endParaRPr lang="en-US" dirty="0"/>
          </a:p>
          <a:p>
            <a:r>
              <a:rPr lang="en-US" dirty="0"/>
              <a:t>The wrong points are increased in weight to make sure the second learner doesn’t miss this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F6238-C43F-CE42-B3A9-9368BE164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83" y="384125"/>
            <a:ext cx="6757484" cy="62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83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34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444AAA-2BAE-734B-9B36-21757927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9700"/>
            <a:ext cx="97536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2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35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E556F9-CEE1-4446-A30A-EE88A9FC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6" y="138112"/>
            <a:ext cx="6565900" cy="6400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B0CBCB3-D222-454F-A2F8-C961761CF2CC}"/>
              </a:ext>
            </a:extLst>
          </p:cNvPr>
          <p:cNvSpPr txBox="1">
            <a:spLocks/>
          </p:cNvSpPr>
          <p:nvPr/>
        </p:nvSpPr>
        <p:spPr>
          <a:xfrm>
            <a:off x="7037969" y="687465"/>
            <a:ext cx="4830646" cy="4687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we get the computer to interpret this..</a:t>
            </a:r>
          </a:p>
          <a:p>
            <a:endParaRPr lang="en-US" dirty="0"/>
          </a:p>
          <a:p>
            <a:r>
              <a:rPr lang="en-US" dirty="0"/>
              <a:t>By assigning weights..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192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36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4012A1-6E12-0C46-8B10-4D00F609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2" y="104775"/>
            <a:ext cx="7073900" cy="6616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BC1A3E-B358-5840-9BFC-8F8F4EBD995E}"/>
              </a:ext>
            </a:extLst>
          </p:cNvPr>
          <p:cNvSpPr txBox="1">
            <a:spLocks/>
          </p:cNvSpPr>
          <p:nvPr/>
        </p:nvSpPr>
        <p:spPr>
          <a:xfrm>
            <a:off x="7281747" y="453289"/>
            <a:ext cx="4326674" cy="491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Goal:</a:t>
            </a:r>
          </a:p>
          <a:p>
            <a:r>
              <a:rPr lang="en-US" dirty="0"/>
              <a:t>Minimize sum of weights of the incorrectly classifieds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62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37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FD872-FA40-CA42-90FA-8659B6EC5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44450"/>
            <a:ext cx="93599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43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38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AAD10-286B-EC42-96A6-DF1FBA09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07950"/>
            <a:ext cx="97409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67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39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C4BDA4-655F-614A-B653-EBE9C71D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15" y="256478"/>
            <a:ext cx="8739369" cy="619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02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Recommending Apps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342C0-3788-D24B-A3B8-72895FE4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690688"/>
            <a:ext cx="5384800" cy="336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0A1FA-483B-114C-94CA-E632A904BA1F}"/>
              </a:ext>
            </a:extLst>
          </p:cNvPr>
          <p:cNvSpPr txBox="1"/>
          <p:nvPr/>
        </p:nvSpPr>
        <p:spPr>
          <a:xfrm>
            <a:off x="6822777" y="1321355"/>
            <a:ext cx="442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a woman who works at a office what app do we recommend?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2DFA2-7228-7847-AA8D-C4CA69C26C7E}"/>
              </a:ext>
            </a:extLst>
          </p:cNvPr>
          <p:cNvSpPr txBox="1"/>
          <p:nvPr/>
        </p:nvSpPr>
        <p:spPr>
          <a:xfrm>
            <a:off x="6822776" y="2403941"/>
            <a:ext cx="442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a man who works in a factory, what app do we recommend?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5C13C-A8B0-A140-8D5A-4BA8A495C43F}"/>
              </a:ext>
            </a:extLst>
          </p:cNvPr>
          <p:cNvSpPr txBox="1"/>
          <p:nvPr/>
        </p:nvSpPr>
        <p:spPr>
          <a:xfrm>
            <a:off x="6822776" y="3561854"/>
            <a:ext cx="442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a girl who goes to high school which app do we recommend?</a:t>
            </a:r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03742C83-5B2F-7244-81DA-DCC59B5483B6}"/>
              </a:ext>
            </a:extLst>
          </p:cNvPr>
          <p:cNvSpPr/>
          <p:nvPr/>
        </p:nvSpPr>
        <p:spPr>
          <a:xfrm>
            <a:off x="4065563" y="4346917"/>
            <a:ext cx="4318782" cy="1643673"/>
          </a:xfrm>
          <a:prstGeom prst="flowChartAlternate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Great! But that is how we humans work, how do you get a computer to do this?</a:t>
            </a:r>
          </a:p>
        </p:txBody>
      </p:sp>
    </p:spTree>
    <p:extLst>
      <p:ext uri="{BB962C8B-B14F-4D97-AF65-F5344CB8AC3E}">
        <p14:creationId xmlns:p14="http://schemas.microsoft.com/office/powerpoint/2010/main" val="7051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40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B80826-377F-5842-8F14-4EFF76CD4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8900"/>
            <a:ext cx="95758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3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41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9EBFA-7FA9-D649-83A7-70127348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009650"/>
            <a:ext cx="9855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5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42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FC3F9-B14E-104B-8B7A-165D18F9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5" y="499322"/>
            <a:ext cx="10212884" cy="58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25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43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5C667B-2678-124B-B11D-BE2B9993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839952"/>
            <a:ext cx="10007600" cy="4089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3FC392E-C0B8-0540-A975-4EFF49104D1C}"/>
              </a:ext>
            </a:extLst>
          </p:cNvPr>
          <p:cNvSpPr txBox="1">
            <a:spLocks/>
          </p:cNvSpPr>
          <p:nvPr/>
        </p:nvSpPr>
        <p:spPr>
          <a:xfrm>
            <a:off x="583579" y="211874"/>
            <a:ext cx="10516221" cy="1338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Calculate the weights of the three models:</a:t>
            </a:r>
          </a:p>
        </p:txBody>
      </p:sp>
    </p:spTree>
    <p:extLst>
      <p:ext uri="{BB962C8B-B14F-4D97-AF65-F5344CB8AC3E}">
        <p14:creationId xmlns:p14="http://schemas.microsoft.com/office/powerpoint/2010/main" val="3885576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44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206E7D-1BF6-8044-9095-3924B5B7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14" y="360827"/>
            <a:ext cx="9736944" cy="61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62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45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FE788D-4A13-574B-9815-949DEE7F2AC2}"/>
              </a:ext>
            </a:extLst>
          </p:cNvPr>
          <p:cNvSpPr txBox="1">
            <a:spLocks/>
          </p:cNvSpPr>
          <p:nvPr/>
        </p:nvSpPr>
        <p:spPr>
          <a:xfrm>
            <a:off x="583579" y="211874"/>
            <a:ext cx="10516221" cy="5018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Combining the models: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Get the weights of all three models before</a:t>
            </a:r>
          </a:p>
        </p:txBody>
      </p:sp>
    </p:spTree>
    <p:extLst>
      <p:ext uri="{BB962C8B-B14F-4D97-AF65-F5344CB8AC3E}">
        <p14:creationId xmlns:p14="http://schemas.microsoft.com/office/powerpoint/2010/main" val="3953260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46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8F419-E2BE-EA46-AB2A-F30BAE09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11" y="1036648"/>
            <a:ext cx="9995606" cy="55022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FE788D-4A13-574B-9815-949DEE7F2AC2}"/>
              </a:ext>
            </a:extLst>
          </p:cNvPr>
          <p:cNvSpPr txBox="1">
            <a:spLocks/>
          </p:cNvSpPr>
          <p:nvPr/>
        </p:nvSpPr>
        <p:spPr>
          <a:xfrm>
            <a:off x="583579" y="211874"/>
            <a:ext cx="10516221" cy="947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Combining the models:</a:t>
            </a:r>
          </a:p>
        </p:txBody>
      </p:sp>
    </p:spTree>
    <p:extLst>
      <p:ext uri="{BB962C8B-B14F-4D97-AF65-F5344CB8AC3E}">
        <p14:creationId xmlns:p14="http://schemas.microsoft.com/office/powerpoint/2010/main" val="3914997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47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1692CE-B276-E74D-BF71-4C61066FA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5" y="490652"/>
            <a:ext cx="11031114" cy="61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4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48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C556C-1EE4-F649-B69D-136F37650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72" y="436075"/>
            <a:ext cx="10156128" cy="610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12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49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790AB-C43C-3F4D-A341-0D656DDC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10" y="568712"/>
            <a:ext cx="11106838" cy="56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Recommending Apps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342C0-3788-D24B-A3B8-72895FE4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690688"/>
            <a:ext cx="5384800" cy="336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0A1FA-483B-114C-94CA-E632A904BA1F}"/>
              </a:ext>
            </a:extLst>
          </p:cNvPr>
          <p:cNvSpPr txBox="1"/>
          <p:nvPr/>
        </p:nvSpPr>
        <p:spPr>
          <a:xfrm>
            <a:off x="6510498" y="2756260"/>
            <a:ext cx="499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Between Gender and Occupation, which one seems more decisive for predicting what app will the users download?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94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50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94C1B-C3D9-A348-A326-99185157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46050"/>
            <a:ext cx="95885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34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51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E2B1FE-6041-DE40-A0B6-50038D32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274" y="416943"/>
            <a:ext cx="5355528" cy="566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15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52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FF60C5-A460-5047-9DA6-C171AEBC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74" y="362000"/>
            <a:ext cx="6144787" cy="599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39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53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B16EE3-78FE-F940-BE8A-A2A29879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7" y="657921"/>
            <a:ext cx="5236230" cy="5206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E0DE23-1896-4D4B-9E02-54A462772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10" y="657921"/>
            <a:ext cx="5307242" cy="520653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E4BF2C63-BDE5-7645-8591-6150AC061F9D}"/>
              </a:ext>
            </a:extLst>
          </p:cNvPr>
          <p:cNvSpPr/>
          <p:nvPr/>
        </p:nvSpPr>
        <p:spPr>
          <a:xfrm>
            <a:off x="5597911" y="3289610"/>
            <a:ext cx="70252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47211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The End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178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Recommending Apps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342C0-3788-D24B-A3B8-72895FE4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4" y="1690687"/>
            <a:ext cx="5605346" cy="3503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F6634-E69A-104E-A54A-13FC3695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995" y="230945"/>
            <a:ext cx="5410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2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A0B77-2FCA-A04A-856D-D78C3B257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7" y="413418"/>
            <a:ext cx="11563724" cy="59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Entropy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0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544B7-9CFF-4FB2-9828-6B1DBECF0CCC}" type="slidenum">
              <a:rPr lang="en-GB" smtClean="0"/>
              <a:t>9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761B9-3C4B-9A43-9A34-6AC351B5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5" y="590843"/>
            <a:ext cx="11271800" cy="541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37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5605</TotalTime>
  <Words>334</Words>
  <Application>Microsoft Macintosh PowerPoint</Application>
  <PresentationFormat>Widescreen</PresentationFormat>
  <Paragraphs>106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Ensemble Methods and Decision Trees</vt:lpstr>
      <vt:lpstr>Decision Trees</vt:lpstr>
      <vt:lpstr>Motivating Example</vt:lpstr>
      <vt:lpstr>Recommending Apps</vt:lpstr>
      <vt:lpstr>Recommending Apps</vt:lpstr>
      <vt:lpstr>Recommending Apps</vt:lpstr>
      <vt:lpstr>PowerPoint Presentation</vt:lpstr>
      <vt:lpstr>Entropy</vt:lpstr>
      <vt:lpstr>PowerPoint Presentation</vt:lpstr>
      <vt:lpstr>PowerPoint Presentation</vt:lpstr>
      <vt:lpstr>Products are bad, sums are good</vt:lpstr>
      <vt:lpstr>PowerPoint Presentation</vt:lpstr>
      <vt:lpstr>PowerPoint Presentation</vt:lpstr>
      <vt:lpstr>Information Gain</vt:lpstr>
      <vt:lpstr>PowerPoint Presentation</vt:lpstr>
      <vt:lpstr>PowerPoint Presentation</vt:lpstr>
      <vt:lpstr>PowerPoint Presentation</vt:lpstr>
      <vt:lpstr>PowerPoint Presentation</vt:lpstr>
      <vt:lpstr>Hyperparameters</vt:lpstr>
      <vt:lpstr>Decision Trees in Sklearn using Titanic Survival data  Go to Exercise</vt:lpstr>
      <vt:lpstr>Pros and Cons of Decision Trees</vt:lpstr>
      <vt:lpstr>Random Forest</vt:lpstr>
      <vt:lpstr>Problem with Decision Trees</vt:lpstr>
      <vt:lpstr>PowerPoint Presentation</vt:lpstr>
      <vt:lpstr>PowerPoint Presentation</vt:lpstr>
      <vt:lpstr>Boosting - ADABOOST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foofoo</dc:creator>
  <cp:lastModifiedBy>Chandra Shegaran, Premkumar</cp:lastModifiedBy>
  <cp:revision>181</cp:revision>
  <cp:lastPrinted>2017-08-23T04:13:03Z</cp:lastPrinted>
  <dcterms:created xsi:type="dcterms:W3CDTF">2017-07-02T13:05:33Z</dcterms:created>
  <dcterms:modified xsi:type="dcterms:W3CDTF">2018-05-03T16:56:31Z</dcterms:modified>
</cp:coreProperties>
</file>